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508" r:id="rId2"/>
    <p:sldId id="312" r:id="rId3"/>
    <p:sldId id="677" r:id="rId4"/>
    <p:sldId id="313" r:id="rId5"/>
    <p:sldId id="681" r:id="rId6"/>
    <p:sldId id="689" r:id="rId7"/>
    <p:sldId id="690" r:id="rId8"/>
    <p:sldId id="680" r:id="rId9"/>
    <p:sldId id="679" r:id="rId10"/>
    <p:sldId id="697" r:id="rId11"/>
    <p:sldId id="510" r:id="rId12"/>
    <p:sldId id="676" r:id="rId13"/>
    <p:sldId id="688" r:id="rId14"/>
    <p:sldId id="687" r:id="rId15"/>
    <p:sldId id="693" r:id="rId16"/>
    <p:sldId id="288" r:id="rId17"/>
    <p:sldId id="698" r:id="rId18"/>
    <p:sldId id="694" r:id="rId19"/>
    <p:sldId id="695" r:id="rId20"/>
    <p:sldId id="272" r:id="rId21"/>
    <p:sldId id="696" r:id="rId22"/>
    <p:sldId id="675" r:id="rId23"/>
    <p:sldId id="691" r:id="rId24"/>
    <p:sldId id="50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24"/>
    <p:restoredTop sz="96327"/>
  </p:normalViewPr>
  <p:slideViewPr>
    <p:cSldViewPr snapToGrid="0">
      <p:cViewPr varScale="1">
        <p:scale>
          <a:sx n="145" d="100"/>
          <a:sy n="145" d="100"/>
        </p:scale>
        <p:origin x="192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vV1nYv83dETgHRS1vRheN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nZeVKeeFYf9" TargetMode="External"/><Relationship Id="rId2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anthology.org/2022.acl-short.1/" TargetMode="External"/><Relationship Id="rId4" Type="http://schemas.openxmlformats.org/officeDocument/2006/relationships/hyperlink" Target="https://aclanthology.org/2021.acl-long.353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ifearchitect.ai/models/#model-bubb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如何訓練大模型？輕量化微調方法</a:t>
            </a:r>
            <a:endParaRPr kumimoji="1"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0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Parameter-efficient Fine-tuning (PEFT)</a:t>
            </a:r>
            <a:br>
              <a:rPr kumimoji="1" lang="en-US" altLang="zh-TW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</a:br>
            <a:endParaRPr kumimoji="1"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2025/05/05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NLP_0505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A239AD-2E7A-7267-5ED2-1C6D0190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458" y="4891651"/>
            <a:ext cx="1456947" cy="14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</a:t>
            </a:r>
            <a:r>
              <a:rPr lang="en-US" altLang="zh-TW" sz="4800" b="0" i="0" u="none" strike="noStrike" dirty="0">
                <a:effectLst/>
                <a:ea typeface="新細明體"/>
                <a:cs typeface="Times New Roman"/>
              </a:rPr>
              <a:t>PEFT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9220"/>
              </p:ext>
            </p:extLst>
          </p:nvPr>
        </p:nvGraphicFramePr>
        <p:xfrm>
          <a:off x="917959" y="2146263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16-bit float,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size(float32)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13.03*0.02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= 0.2606 GB</a:t>
                      </a:r>
                      <a:endParaRPr lang="en-US" sz="1800" i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0.5212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953580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95358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FF0000"/>
                </a:solidFill>
                <a:ea typeface="新細明體"/>
                <a:cs typeface="Times New Roman"/>
              </a:rPr>
              <a:t>15.88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 GB</a:t>
            </a:r>
            <a:endParaRPr lang="en-US" altLang="zh-TW" b="1" dirty="0">
              <a:ea typeface="新細明體"/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A463BE-A5ED-14D8-D9FB-C277A51F07E5}"/>
              </a:ext>
            </a:extLst>
          </p:cNvPr>
          <p:cNvSpPr txBox="1"/>
          <p:nvPr/>
        </p:nvSpPr>
        <p:spPr>
          <a:xfrm>
            <a:off x="833350" y="1473347"/>
            <a:ext cx="50845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假設我們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只更新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2%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F05EF2-B3CD-09AD-EC2D-6C210F8B46E3}"/>
              </a:ext>
            </a:extLst>
          </p:cNvPr>
          <p:cNvSpPr txBox="1"/>
          <p:nvPr/>
        </p:nvSpPr>
        <p:spPr>
          <a:xfrm>
            <a:off x="7773949" y="626207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*NVIDIA 4060 </a:t>
            </a:r>
            <a:r>
              <a:rPr lang="en-US" altLang="zh-TW" sz="1800" u="none" strike="noStrike" dirty="0" err="1">
                <a:effectLst/>
                <a:ea typeface="新細明體"/>
                <a:cs typeface="Times New Roman"/>
              </a:rPr>
              <a:t>Ti</a:t>
            </a: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: </a:t>
            </a:r>
            <a:r>
              <a:rPr lang="en-US" altLang="zh-TW" dirty="0">
                <a:ea typeface="新細明體"/>
                <a:cs typeface="Times New Roman"/>
              </a:rPr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32554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3CF0F-B68C-1F13-705A-754D17A9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PEFT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41F44-4D80-1D93-4F34-14EE229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7558EE-9194-8C3B-E437-E7B0BBC8972B}"/>
              </a:ext>
            </a:extLst>
          </p:cNvPr>
          <p:cNvSpPr/>
          <p:nvPr/>
        </p:nvSpPr>
        <p:spPr>
          <a:xfrm>
            <a:off x="1655325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2"/>
              </a:rPr>
              <a:t>Adapters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363C3F6-7B54-A722-0781-57D0DE16F978}"/>
              </a:ext>
            </a:extLst>
          </p:cNvPr>
          <p:cNvSpPr/>
          <p:nvPr/>
        </p:nvSpPr>
        <p:spPr>
          <a:xfrm>
            <a:off x="3921818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3"/>
              </a:rPr>
              <a:t>LoRA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B06D7BD-B55D-6A68-F5D3-80062C44F3CF}"/>
              </a:ext>
            </a:extLst>
          </p:cNvPr>
          <p:cNvSpPr/>
          <p:nvPr/>
        </p:nvSpPr>
        <p:spPr>
          <a:xfrm>
            <a:off x="6188311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4"/>
              </a:rPr>
              <a:t>Prefix-Tuning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FE11BA8-4B74-9D5D-C610-EC93302F7BFA}"/>
              </a:ext>
            </a:extLst>
          </p:cNvPr>
          <p:cNvSpPr/>
          <p:nvPr/>
        </p:nvSpPr>
        <p:spPr>
          <a:xfrm>
            <a:off x="8454804" y="2523741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5"/>
              </a:rPr>
              <a:t>BitFit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7CDE0-912D-73CB-85FA-FF11E4FFA9A2}"/>
              </a:ext>
            </a:extLst>
          </p:cNvPr>
          <p:cNvSpPr txBox="1"/>
          <p:nvPr/>
        </p:nvSpPr>
        <p:spPr>
          <a:xfrm>
            <a:off x="3938016" y="6317246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/docs/</a:t>
            </a:r>
            <a:r>
              <a:rPr kumimoji="1" lang="en" altLang="zh-TW" dirty="0" err="1"/>
              <a:t>peft</a:t>
            </a:r>
            <a:r>
              <a:rPr kumimoji="1" lang="en" altLang="zh-TW" dirty="0"/>
              <a:t>/index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EEFDE40-D056-4AB9-EC6C-B9B9C41A7B0D}"/>
              </a:ext>
            </a:extLst>
          </p:cNvPr>
          <p:cNvSpPr/>
          <p:nvPr/>
        </p:nvSpPr>
        <p:spPr>
          <a:xfrm>
            <a:off x="3921818" y="2523740"/>
            <a:ext cx="1631290" cy="1141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D0A745A-0293-6AF6-7AFF-AF91921206BD}"/>
              </a:ext>
            </a:extLst>
          </p:cNvPr>
          <p:cNvSpPr txBox="1">
            <a:spLocks/>
          </p:cNvSpPr>
          <p:nvPr/>
        </p:nvSpPr>
        <p:spPr>
          <a:xfrm>
            <a:off x="1742506" y="3957661"/>
            <a:ext cx="5989914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>
                <a:ea typeface="+mj-lt"/>
                <a:cs typeface="Times New Roman"/>
              </a:rPr>
              <a:t>LoRA: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3200">
                <a:ea typeface="+mj-lt"/>
                <a:cs typeface="Times New Roman"/>
              </a:rPr>
              <a:t>w-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3200">
                <a:ea typeface="+mj-lt"/>
                <a:cs typeface="Times New Roman"/>
              </a:rPr>
              <a:t>ank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3200">
                <a:ea typeface="+mj-lt"/>
                <a:cs typeface="Times New Roman"/>
              </a:rPr>
              <a:t>daptation</a:t>
            </a:r>
            <a:endParaRPr lang="en-US" altLang="zh-TW" sz="3200" dirty="0">
              <a:ea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126A4-DF9B-D813-F8EE-8ED5F4F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LoRA</a:t>
            </a:r>
            <a:r>
              <a:rPr kumimoji="1" lang="en-US" altLang="zh-TW" dirty="0"/>
              <a:t> is common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C77B5-D428-8A65-B3A8-272061FF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4350A-01AC-FEF4-43CC-575C092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56006"/>
            <a:ext cx="5254598" cy="2419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5C900-74A1-B86B-113C-39CE26A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8" y="4588924"/>
            <a:ext cx="7772400" cy="1826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CE5428-986B-0B0E-1F76-780B3921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1697265"/>
            <a:ext cx="5512027" cy="25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[Prerequisite] </a:t>
            </a:r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[Prerequisite]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矩陣分解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16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893737" y="1397420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</p:spTree>
    <p:extLst>
      <p:ext uri="{BB962C8B-B14F-4D97-AF65-F5344CB8AC3E}">
        <p14:creationId xmlns:p14="http://schemas.microsoft.com/office/powerpoint/2010/main" val="4071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  <p:bldP spid="28" grpId="0"/>
      <p:bldP spid="42" grpId="0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要這樣做？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97BC19-7C7A-3E88-2DAA-6837C7C54F9E}"/>
              </a:ext>
            </a:extLst>
          </p:cNvPr>
          <p:cNvSpPr txBox="1"/>
          <p:nvPr/>
        </p:nvSpPr>
        <p:spPr>
          <a:xfrm>
            <a:off x="2735106" y="601303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訓練參數太多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0EEE1C-90C1-A0BB-6BA9-5B0279ABBBA2}"/>
              </a:ext>
            </a:extLst>
          </p:cNvPr>
          <p:cNvSpPr txBox="1"/>
          <p:nvPr/>
        </p:nvSpPr>
        <p:spPr>
          <a:xfrm>
            <a:off x="6856363" y="6013031"/>
            <a:ext cx="249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訓練參數少，僅有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2%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7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8" grpId="0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966A0-04AB-660C-B4E1-69E818685232}"/>
              </a:ext>
            </a:extLst>
          </p:cNvPr>
          <p:cNvSpPr txBox="1"/>
          <p:nvPr/>
        </p:nvSpPr>
        <p:spPr>
          <a:xfrm>
            <a:off x="1001087" y="3783764"/>
            <a:ext cx="1873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Reduced row-echelon form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/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A8D8B1-0AF5-DD07-389E-57328DA32653}"/>
              </a:ext>
            </a:extLst>
          </p:cNvPr>
          <p:cNvSpPr txBox="1"/>
          <p:nvPr/>
        </p:nvSpPr>
        <p:spPr>
          <a:xfrm>
            <a:off x="4228185" y="2301940"/>
            <a:ext cx="4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✅ : Linearly-independent vectors</a:t>
            </a:r>
          </a:p>
          <a:p>
            <a:r>
              <a:rPr kumimoji="1" lang="en-US" altLang="zh-TW" sz="2400" dirty="0"/>
              <a:t>rank = 3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BC36B0C-5DC6-D9CF-607F-B8F3A7D6B8FE}"/>
              </a:ext>
            </a:extLst>
          </p:cNvPr>
          <p:cNvSpPr txBox="1"/>
          <p:nvPr/>
        </p:nvSpPr>
        <p:spPr>
          <a:xfrm>
            <a:off x="667774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50AB2FA-23C0-2E6F-89F6-6F2296A983F6}"/>
              </a:ext>
            </a:extLst>
          </p:cNvPr>
          <p:cNvSpPr txBox="1"/>
          <p:nvPr/>
        </p:nvSpPr>
        <p:spPr>
          <a:xfrm>
            <a:off x="1218242" y="1798167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4123318-CC7B-1F94-B8C6-1A7DDF9C4B78}"/>
              </a:ext>
            </a:extLst>
          </p:cNvPr>
          <p:cNvSpPr txBox="1"/>
          <p:nvPr/>
        </p:nvSpPr>
        <p:spPr>
          <a:xfrm>
            <a:off x="2595247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7077F6-1163-A384-CA75-53F3B7E7959C}"/>
              </a:ext>
            </a:extLst>
          </p:cNvPr>
          <p:cNvSpPr/>
          <p:nvPr/>
        </p:nvSpPr>
        <p:spPr>
          <a:xfrm>
            <a:off x="844413" y="2163121"/>
            <a:ext cx="260715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2F9E01-F2CD-63D1-6941-2E2A3AFF6264}"/>
              </a:ext>
            </a:extLst>
          </p:cNvPr>
          <p:cNvSpPr/>
          <p:nvPr/>
        </p:nvSpPr>
        <p:spPr>
          <a:xfrm>
            <a:off x="2737382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227730-2E07-2065-9583-C747944AF38C}"/>
              </a:ext>
            </a:extLst>
          </p:cNvPr>
          <p:cNvSpPr/>
          <p:nvPr/>
        </p:nvSpPr>
        <p:spPr>
          <a:xfrm>
            <a:off x="1389014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F9BC7DA-5351-2152-F424-FF2B90BE7436}"/>
              </a:ext>
            </a:extLst>
          </p:cNvPr>
          <p:cNvSpPr txBox="1"/>
          <p:nvPr/>
        </p:nvSpPr>
        <p:spPr>
          <a:xfrm>
            <a:off x="4228185" y="3487033"/>
            <a:ext cx="47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大小最多等於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column vectors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row vectors)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1116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661FC-1D97-64AC-2E43-0EF64EEB4EFA}"/>
              </a:ext>
            </a:extLst>
          </p:cNvPr>
          <p:cNvSpPr/>
          <p:nvPr/>
        </p:nvSpPr>
        <p:spPr>
          <a:xfrm>
            <a:off x="860327" y="3273120"/>
            <a:ext cx="2056660" cy="2123242"/>
          </a:xfrm>
          <a:prstGeom prst="rect">
            <a:avLst/>
          </a:prstGeom>
          <a:solidFill>
            <a:srgbClr val="5A9BD5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728331CA-4B15-0EB9-089F-6743CBCD80D3}"/>
              </a:ext>
            </a:extLst>
          </p:cNvPr>
          <p:cNvSpPr/>
          <p:nvPr/>
        </p:nvSpPr>
        <p:spPr>
          <a:xfrm rot="10800000">
            <a:off x="3312782" y="3273119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/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B8DC8C-6237-A880-8B90-276DB65A5771}"/>
              </a:ext>
            </a:extLst>
          </p:cNvPr>
          <p:cNvSpPr/>
          <p:nvPr/>
        </p:nvSpPr>
        <p:spPr>
          <a:xfrm>
            <a:off x="1947841" y="6058489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B6867-9EAE-0392-AC76-9D8B5E4C228A}"/>
              </a:ext>
            </a:extLst>
          </p:cNvPr>
          <p:cNvSpPr/>
          <p:nvPr/>
        </p:nvSpPr>
        <p:spPr>
          <a:xfrm>
            <a:off x="1955239" y="2403848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CE0987-ACCC-1747-05DC-B2224B88BC77}"/>
              </a:ext>
            </a:extLst>
          </p:cNvPr>
          <p:cNvSpPr txBox="1"/>
          <p:nvPr/>
        </p:nvSpPr>
        <p:spPr>
          <a:xfrm>
            <a:off x="3616103" y="3446974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1E225A-2E3C-2C94-3B10-94621C6D7B88}"/>
              </a:ext>
            </a:extLst>
          </p:cNvPr>
          <p:cNvSpPr txBox="1"/>
          <p:nvPr/>
        </p:nvSpPr>
        <p:spPr>
          <a:xfrm>
            <a:off x="1504698" y="5996346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41502-16F0-F49C-7A44-F72AC7C32FE7}"/>
              </a:ext>
            </a:extLst>
          </p:cNvPr>
          <p:cNvSpPr txBox="1"/>
          <p:nvPr/>
        </p:nvSpPr>
        <p:spPr>
          <a:xfrm>
            <a:off x="2917725" y="62913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E0E7F-AFC0-5A03-8399-BFA8A3E62FA6}"/>
              </a:ext>
            </a:extLst>
          </p:cNvPr>
          <p:cNvSpPr txBox="1"/>
          <p:nvPr/>
        </p:nvSpPr>
        <p:spPr>
          <a:xfrm>
            <a:off x="1504698" y="2341705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FB278068-1126-BE55-2A99-F0839F94C1B8}"/>
              </a:ext>
            </a:extLst>
          </p:cNvPr>
          <p:cNvSpPr/>
          <p:nvPr/>
        </p:nvSpPr>
        <p:spPr>
          <a:xfrm rot="14640000">
            <a:off x="205522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C14D613E-845B-D6FE-02E3-D3F7BA6250C6}"/>
              </a:ext>
            </a:extLst>
          </p:cNvPr>
          <p:cNvSpPr/>
          <p:nvPr/>
        </p:nvSpPr>
        <p:spPr>
          <a:xfrm rot="-4140000">
            <a:off x="372718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21">
            <a:extLst>
              <a:ext uri="{FF2B5EF4-FFF2-40B4-BE49-F238E27FC236}">
                <a16:creationId xmlns:a16="http://schemas.microsoft.com/office/drawing/2014/main" id="{C0DAF17B-D29A-2C6E-6359-BBAC51A8F7DA}"/>
              </a:ext>
            </a:extLst>
          </p:cNvPr>
          <p:cNvSpPr/>
          <p:nvPr/>
        </p:nvSpPr>
        <p:spPr>
          <a:xfrm rot="19260000">
            <a:off x="1855475" y="283206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22">
            <a:extLst>
              <a:ext uri="{FF2B5EF4-FFF2-40B4-BE49-F238E27FC236}">
                <a16:creationId xmlns:a16="http://schemas.microsoft.com/office/drawing/2014/main" id="{C913FE6D-A4D6-C9C7-0B59-806F5EB0870F}"/>
              </a:ext>
            </a:extLst>
          </p:cNvPr>
          <p:cNvSpPr/>
          <p:nvPr/>
        </p:nvSpPr>
        <p:spPr>
          <a:xfrm rot="13440000">
            <a:off x="3978718" y="283946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8C467D-6C48-10EF-6CF1-36915ADBED09}"/>
              </a:ext>
            </a:extLst>
          </p:cNvPr>
          <p:cNvSpPr txBox="1"/>
          <p:nvPr/>
        </p:nvSpPr>
        <p:spPr>
          <a:xfrm>
            <a:off x="4034834" y="418382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6A8FFA-C91D-E473-4CED-503E87E652ED}"/>
              </a:ext>
            </a:extLst>
          </p:cNvPr>
          <p:cNvSpPr txBox="1"/>
          <p:nvPr/>
        </p:nvSpPr>
        <p:spPr>
          <a:xfrm>
            <a:off x="4457438" y="274158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822D5CE-70E8-59D5-E458-A76B59569C14}"/>
              </a:ext>
            </a:extLst>
          </p:cNvPr>
          <p:cNvSpPr txBox="1"/>
          <p:nvPr/>
        </p:nvSpPr>
        <p:spPr>
          <a:xfrm>
            <a:off x="2658064" y="1648432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40B710-D718-EF47-C1CB-11A4F4CA1D26}"/>
              </a:ext>
            </a:extLst>
          </p:cNvPr>
          <p:cNvSpPr txBox="1"/>
          <p:nvPr/>
        </p:nvSpPr>
        <p:spPr>
          <a:xfrm>
            <a:off x="5377282" y="3493140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D122E3-F4DE-A637-6E36-98C6549B4C7A}"/>
              </a:ext>
            </a:extLst>
          </p:cNvPr>
          <p:cNvSpPr txBox="1"/>
          <p:nvPr/>
        </p:nvSpPr>
        <p:spPr>
          <a:xfrm>
            <a:off x="5377282" y="4804803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B66DB0-92ED-9595-F661-252AC299EA79}"/>
              </a:ext>
            </a:extLst>
          </p:cNvPr>
          <p:cNvSpPr txBox="1"/>
          <p:nvPr/>
        </p:nvSpPr>
        <p:spPr>
          <a:xfrm>
            <a:off x="6496587" y="4573970"/>
            <a:ext cx="477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d &gt; 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的情況下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通常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d&gt;&gt; r)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A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B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rank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一定遠小於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W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rank</a:t>
            </a:r>
          </a:p>
          <a:p>
            <a:r>
              <a:rPr kumimoji="1" lang="zh-TW" altLang="en-US" sz="2400" dirty="0">
                <a:ea typeface="Microsoft JhengHei" panose="020B0604030504040204" pitchFamily="34" charset="-120"/>
              </a:rPr>
              <a:t>故為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low-rank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的由來</a:t>
            </a:r>
          </a:p>
        </p:txBody>
      </p:sp>
    </p:spTree>
    <p:extLst>
      <p:ext uri="{BB962C8B-B14F-4D97-AF65-F5344CB8AC3E}">
        <p14:creationId xmlns:p14="http://schemas.microsoft.com/office/powerpoint/2010/main" val="33154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 (w / pseudo code)</a:t>
            </a:r>
            <a:endParaRPr lang="en-US" altLang="zh-TW" sz="4400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20</a:t>
            </a:fld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91577-3397-1AB5-5CD4-F087A504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" t="1689" r="715" b="-637"/>
          <a:stretch/>
        </p:blipFill>
        <p:spPr>
          <a:xfrm>
            <a:off x="975788" y="2375806"/>
            <a:ext cx="5080653" cy="37125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9F6D6B-28ED-F86D-F7FC-A4F43373C1A5}"/>
              </a:ext>
            </a:extLst>
          </p:cNvPr>
          <p:cNvSpPr txBox="1"/>
          <p:nvPr/>
        </p:nvSpPr>
        <p:spPr>
          <a:xfrm>
            <a:off x="925194" y="1854355"/>
            <a:ext cx="156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effectLst/>
                <a:cs typeface="Times New Roman"/>
              </a:rPr>
              <a:t>Pseudocode:</a:t>
            </a:r>
            <a:endParaRPr lang="en-US" altLang="zh-TW" b="0" dirty="0">
              <a:effectLst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F53248-81BB-2959-39C0-DA64CB5D6AEA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48075D-6955-A861-4FF5-21AC98DF7254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51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en" altLang="zh-TW" dirty="0"/>
              <a:t>: Low-Rank Adaptation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速度變慢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8997967" y="2469092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8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about 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11217-8AEA-0903-6E8A-D086C99C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PEFT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Model compression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9FF42-476D-4C9B-3D90-8362CDFA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0D9490-8F96-46F9-E781-4A4F6F1BE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99696"/>
              </p:ext>
            </p:extLst>
          </p:nvPr>
        </p:nvGraphicFramePr>
        <p:xfrm>
          <a:off x="1102659" y="2412081"/>
          <a:ext cx="9690848" cy="2980901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endParaRPr lang="zh-TW" altLang="en-US" sz="1800" b="1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b="1" i="0" dirty="0"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PEFT</a:t>
                      </a:r>
                      <a:endParaRPr lang="zh-TW" altLang="en-US" sz="1800" b="1" i="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Model Compression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目標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讓模型適應新的任務</a:t>
                      </a:r>
                      <a:r>
                        <a:rPr 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但模型大小不變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加速模型運算或模型儲存空間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相較於原始模型的改變內容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插入少量可訓練參數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減少整體模型結構或權重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參數更新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只更新少量新參數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先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減少整體模型結構後針對新的模型進行訓練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6412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需要模型學會新的任務時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手機、邊緣裝置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73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2" y="5427587"/>
            <a:ext cx="468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Fine-tuning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8013804" y="6134354"/>
            <a:ext cx="28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Full Fine-tuning (</a:t>
            </a:r>
            <a:r>
              <a:rPr lang="zh-TW" altLang="en-US" sz="4400" dirty="0">
                <a:ea typeface="+mj-lt"/>
                <a:cs typeface="Times New Roman"/>
              </a:rPr>
              <a:t>全微調</a:t>
            </a:r>
            <a:r>
              <a:rPr lang="en-US" altLang="zh-TW" sz="4400" dirty="0">
                <a:ea typeface="+mj-lt"/>
                <a:cs typeface="Times New Roman"/>
              </a:rPr>
              <a:t>)</a:t>
            </a:r>
            <a:r>
              <a:rPr lang="zh-TW" altLang="en-US" sz="4400" dirty="0">
                <a:ea typeface="+mj-lt"/>
                <a:cs typeface="Times New Roman"/>
              </a:rPr>
              <a:t> </a:t>
            </a:r>
            <a:r>
              <a:rPr lang="en-US" altLang="zh-TW" sz="4400" dirty="0">
                <a:ea typeface="+mj-lt"/>
                <a:cs typeface="Times New Roman"/>
              </a:rPr>
              <a:t>LLM </a:t>
            </a:r>
            <a:r>
              <a:rPr lang="zh-TW" altLang="en-US" sz="4400" dirty="0">
                <a:ea typeface="+mj-lt"/>
                <a:cs typeface="Times New Roman"/>
              </a:rPr>
              <a:t>的困境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4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70,000,000,000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280GB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70,000,000,000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280GB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AAF140-E426-2C3F-B32A-177709811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86865"/>
              </p:ext>
            </p:extLst>
          </p:nvPr>
        </p:nvGraphicFramePr>
        <p:xfrm>
          <a:off x="2051304" y="3857414"/>
          <a:ext cx="8089391" cy="1829553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 (FP32)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 (FP16)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+mn-lt"/>
                        </a:rPr>
                        <a:t>DeepSeek</a:t>
                      </a:r>
                      <a:r>
                        <a:rPr lang="en-US" sz="1800" i="0" dirty="0">
                          <a:effectLst/>
                          <a:latin typeface="+mn-lt"/>
                        </a:rPr>
                        <a:t> v3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685B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2740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1370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4 Scout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109B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218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GPT-2 XL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>
                          <a:effectLst/>
                          <a:latin typeface="+mn-lt"/>
                        </a:rPr>
                        <a:t>1.5B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GB</a:t>
                      </a:r>
                      <a:endParaRPr lang="en-US" altLang="zh-TW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(Full Fine-tuning)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014358"/>
              </p:ext>
            </p:extLst>
          </p:nvPr>
        </p:nvGraphicFramePr>
        <p:xfrm>
          <a:off x="917959" y="1913179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16-bit float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float32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720496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720496"/>
            <a:ext cx="30713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67.22 GB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/>
                <a:cs typeface="Times New Roman"/>
              </a:rPr>
              <a:t>*NVIDIA 5090: 32GB</a:t>
            </a:r>
            <a:endParaRPr lang="en-US" altLang="zh-TW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EDC-B7A0-91DD-63F5-190A8479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3D214-BB94-3D2C-E3FD-0D52FDF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ea typeface="+mj-lt"/>
                <a:cs typeface="+mj-lt"/>
              </a:rPr>
              <a:t>有沒有可能只微調 </a:t>
            </a:r>
            <a:r>
              <a:rPr lang="en-US" altLang="zh-TW" sz="4400" dirty="0">
                <a:ea typeface="+mj-lt"/>
                <a:cs typeface="+mj-lt"/>
              </a:rPr>
              <a:t>LLM </a:t>
            </a:r>
            <a:r>
              <a:rPr lang="zh-TW" altLang="en-US" sz="4400" dirty="0">
                <a:ea typeface="+mj-lt"/>
                <a:cs typeface="+mj-lt"/>
              </a:rPr>
              <a:t>一部分的參數呢？</a:t>
            </a:r>
            <a:endParaRPr lang="en-US" altLang="zh-TW" sz="4400" dirty="0">
              <a:ea typeface="+mj-lt"/>
              <a:cs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3560-F03B-0151-C181-F4A5124F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9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364BF4-C089-BB79-41C2-B4316B8029FA}"/>
              </a:ext>
            </a:extLst>
          </p:cNvPr>
          <p:cNvSpPr txBox="1"/>
          <p:nvPr/>
        </p:nvSpPr>
        <p:spPr>
          <a:xfrm>
            <a:off x="2082154" y="5310989"/>
            <a:ext cx="3361242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Full Fine-tuning</a:t>
            </a:r>
            <a:br>
              <a:rPr lang="en-US" altLang="zh-TW" sz="20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all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63BA2-1B3B-63B8-B4DB-4183B8A7F9A7}"/>
              </a:ext>
            </a:extLst>
          </p:cNvPr>
          <p:cNvSpPr txBox="1"/>
          <p:nvPr/>
        </p:nvSpPr>
        <p:spPr>
          <a:xfrm>
            <a:off x="6126480" y="5310082"/>
            <a:ext cx="4517513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Parameter-efficient Fine-tuning</a:t>
            </a:r>
            <a:r>
              <a:rPr lang="zh-TW" altLang="en-US" sz="2000" b="0" i="0" u="none" strike="noStrike" dirty="0">
                <a:effectLst/>
                <a:ea typeface="新細明體"/>
                <a:cs typeface="Times New Roman"/>
              </a:rPr>
              <a:t> </a:t>
            </a:r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(PEFT)</a:t>
            </a:r>
            <a:br>
              <a:rPr lang="en-US" altLang="zh-TW" sz="18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a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small subset</a:t>
            </a: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 of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A784CFC-2FDC-9025-0ECA-DBC86337AE2F}"/>
              </a:ext>
            </a:extLst>
          </p:cNvPr>
          <p:cNvSpPr/>
          <p:nvPr/>
        </p:nvSpPr>
        <p:spPr>
          <a:xfrm>
            <a:off x="2541232" y="2226816"/>
            <a:ext cx="2441359" cy="23969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13EAEDE-713F-F791-EA95-9455168AE79B}"/>
              </a:ext>
            </a:extLst>
          </p:cNvPr>
          <p:cNvSpPr/>
          <p:nvPr/>
        </p:nvSpPr>
        <p:spPr>
          <a:xfrm>
            <a:off x="7209409" y="2230515"/>
            <a:ext cx="2441359" cy="2396970"/>
          </a:xfrm>
          <a:prstGeom prst="ellipse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Freeze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880B0E-7C1C-4955-697E-635FA106E32D}"/>
              </a:ext>
            </a:extLst>
          </p:cNvPr>
          <p:cNvSpPr/>
          <p:nvPr/>
        </p:nvSpPr>
        <p:spPr>
          <a:xfrm>
            <a:off x="7690281" y="3772981"/>
            <a:ext cx="1491129" cy="8545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02E23-57F0-25C8-F500-E2AFD8D7AE47}"/>
              </a:ext>
            </a:extLst>
          </p:cNvPr>
          <p:cNvSpPr txBox="1"/>
          <p:nvPr/>
        </p:nvSpPr>
        <p:spPr>
          <a:xfrm>
            <a:off x="9181410" y="4549283"/>
            <a:ext cx="103632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TW" altLang="en-US" sz="3200" b="0" i="0" u="none" strike="noStrike" dirty="0">
                <a:effectLst/>
                <a:ea typeface="新細明體"/>
                <a:cs typeface="Times New Roman"/>
              </a:rPr>
              <a:t>👍</a:t>
            </a:r>
            <a:endParaRPr lang="zh-TW" altLang="en-US" sz="28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6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1865</TotalTime>
  <Words>1265</Words>
  <Application>Microsoft Macintosh PowerPoint</Application>
  <PresentationFormat>寬螢幕</PresentationFormat>
  <Paragraphs>305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自然語言處理與應用 Natural Language Processing and Applications</vt:lpstr>
      <vt:lpstr>The Revolution of ChatGPT</vt:lpstr>
      <vt:lpstr>讓大型語言模型適用於你的任務？</vt:lpstr>
      <vt:lpstr>Full Fine-tuning (全微調) LLM 的困境</vt:lpstr>
      <vt:lpstr>GPU Memory Estimated (Model weights)</vt:lpstr>
      <vt:lpstr>Introduction to Quantization</vt:lpstr>
      <vt:lpstr>GPU Memory Estimated (Model weights)</vt:lpstr>
      <vt:lpstr>GPU Memory Estimated (Full Fine-tuning)</vt:lpstr>
      <vt:lpstr>有沒有可能只微調 LLM 一部分的參數呢？</vt:lpstr>
      <vt:lpstr>GPU Memory Estimated (PEFT)</vt:lpstr>
      <vt:lpstr>PEFT Outline</vt:lpstr>
      <vt:lpstr>LoRA is common …</vt:lpstr>
      <vt:lpstr>[Prerequisite] Weights in Transformer layers</vt:lpstr>
      <vt:lpstr>[Recap] MLP is composed of weight matrices</vt:lpstr>
      <vt:lpstr>[Prerequisite] 矩陣分解</vt:lpstr>
      <vt:lpstr>LoRA: Low-Rank Adaptation</vt:lpstr>
      <vt:lpstr>為什麼 LoRA 要這樣做？</vt:lpstr>
      <vt:lpstr>Low-Rank 的部分在哪？(1)</vt:lpstr>
      <vt:lpstr>Low-Rank 的部分在哪？(2)</vt:lpstr>
      <vt:lpstr>LoRA: Low-Rank Adaptation (w / pseudo code)</vt:lpstr>
      <vt:lpstr>[注意事項] LoRA: Low-Rank Adaptation</vt:lpstr>
      <vt:lpstr>How about model compression?</vt:lpstr>
      <vt:lpstr>PEFT vs. Model compression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297</cp:revision>
  <dcterms:created xsi:type="dcterms:W3CDTF">2025-02-07T09:05:59Z</dcterms:created>
  <dcterms:modified xsi:type="dcterms:W3CDTF">2025-05-04T07:40:49Z</dcterms:modified>
</cp:coreProperties>
</file>